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3" r:id="rId1"/>
    <p:sldMasterId id="2147483675" r:id="rId2"/>
  </p:sldMasterIdLst>
  <p:notesMasterIdLst>
    <p:notesMasterId r:id="rId28"/>
  </p:notesMasterIdLst>
  <p:sldIdLst>
    <p:sldId id="335" r:id="rId3"/>
    <p:sldId id="354" r:id="rId4"/>
    <p:sldId id="293" r:id="rId5"/>
    <p:sldId id="294" r:id="rId6"/>
    <p:sldId id="351" r:id="rId7"/>
    <p:sldId id="296" r:id="rId8"/>
    <p:sldId id="295" r:id="rId9"/>
    <p:sldId id="297" r:id="rId10"/>
    <p:sldId id="257" r:id="rId11"/>
    <p:sldId id="298" r:id="rId12"/>
    <p:sldId id="301" r:id="rId13"/>
    <p:sldId id="265" r:id="rId14"/>
    <p:sldId id="259" r:id="rId15"/>
    <p:sldId id="299" r:id="rId16"/>
    <p:sldId id="261" r:id="rId17"/>
    <p:sldId id="262" r:id="rId18"/>
    <p:sldId id="279" r:id="rId19"/>
    <p:sldId id="353" r:id="rId20"/>
    <p:sldId id="268" r:id="rId21"/>
    <p:sldId id="273" r:id="rId22"/>
    <p:sldId id="308" r:id="rId23"/>
    <p:sldId id="309" r:id="rId24"/>
    <p:sldId id="311" r:id="rId25"/>
    <p:sldId id="310" r:id="rId26"/>
    <p:sldId id="31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00"/>
    <a:srgbClr val="A8EEFE"/>
    <a:srgbClr val="96EAFE"/>
    <a:srgbClr val="7C5989"/>
    <a:srgbClr val="000066"/>
    <a:srgbClr val="4D6B89"/>
    <a:srgbClr val="384E64"/>
    <a:srgbClr val="274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89655" autoAdjust="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028F684-EE1D-45EA-A126-004F7A87E179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DB4A41-3C77-4C06-99A5-5A6BBD93F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0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E4D171-4BD8-4DDE-9EDB-B148A6613DD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700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AAEA8A5-FEE0-401C-9887-0C1438DED6D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435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8D052B-A16E-4EAD-8C58-B56AECEF275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692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4045A3-DF5D-4893-9092-EB444A28695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649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59D1B6-B440-445F-9940-799439A033B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370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044B49-E012-47AB-885D-56BE51A7CF7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782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AD3290-343B-4634-B261-87045822610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820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DE96F64-56AF-47E9-A82D-1BFD6A2003F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921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7588B6-C2AF-47CA-9B98-8CA4B20CDF0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612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DE96F64-56AF-47E9-A82D-1BFD6A2003FB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312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1122A04-C0F9-42F7-8EE3-A499ED70435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070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B0985C8-3D07-4E5B-9F75-54E84E8FB9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92F5C6-7E18-445B-81A7-F6C0F9495FE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02CB48B-B7AA-42CD-B7BA-8E54109B2A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B76419A-FF5F-4C98-A512-3CE056D59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922183-9F8D-4DF7-AF6E-6D266C54604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253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081A0A-5818-40C9-94F5-7DC76A67FDF7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189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33EEDE-4C4C-4EC9-85DD-A26F52A88770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652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0C97A1-9383-45F8-B246-9582B02B369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232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B2A9BA-A922-4C65-A973-F67CA1A2D048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210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16C797-F668-4FB7-99CF-CB93F1C814F7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541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DA7460-A59A-4DBE-9167-9805F496EA0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92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C61F9F-AC05-4E81-9A62-C1917905553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11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DB4A41-3C77-4C06-99A5-5A6BBD93F52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7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88124A-8416-46D1-B018-D2BF6D846D5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875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2599A0-D25A-45AE-BC36-1885811C9C4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383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58D125-FC0E-44FF-BF7C-22FF4B7478A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03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656982-BE80-47D3-838F-5C3107F6EFC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55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38CF-DAD9-4F5E-93FA-A2F0C0345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1EF11-E76E-4775-8E1C-4BEEA9FD3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E8B43-C27C-4223-A093-3A67E17D0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E01E3-D88B-4E68-9EFE-59CE3ED2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25521-B475-4FFF-BBFF-A9476E89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3229C-EB1C-4222-949E-613C09A2D9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99452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A3E50-0A88-4362-B663-C4BDC51E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C7F81A-93FF-4FAC-B7F3-6861796E7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842E1-8136-4D45-816F-0D4A84F8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F8937-230A-4017-8F9F-6A552E44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7B7AC-8B13-4C6E-96D4-B688E90B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A8EE4-1EBA-43C8-8A66-286B3B094A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93349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EBEF43-52C2-4AF1-B748-63217A491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0BD72-BD8F-468B-807D-3C9E0CF27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07D43-33FA-497A-AE19-F620559B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ED2D7-A9E2-494D-9296-1D1A9EDB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2DE7E-8A92-4074-921F-1ED07F0A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119B9-9D5D-4424-BFD2-957248CD2D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53309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762000"/>
            <a:ext cx="3810000" cy="278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371600" y="3695700"/>
            <a:ext cx="3810000" cy="278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5334000" y="762000"/>
            <a:ext cx="381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A6B29-8731-4AA3-8517-B4427166A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97750"/>
      </p:ext>
    </p:extLst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762000"/>
            <a:ext cx="381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762000"/>
            <a:ext cx="3810000" cy="278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0" y="3695700"/>
            <a:ext cx="3810000" cy="278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97BD1-1EF1-46C5-B420-7AE0E786C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9941"/>
      </p:ext>
    </p:extLst>
  </p:cSld>
  <p:clrMapOvr>
    <a:masterClrMapping/>
  </p:clrMapOvr>
  <p:transition spd="slow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762000"/>
            <a:ext cx="3810000" cy="278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371600" y="3695700"/>
            <a:ext cx="3810000" cy="278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34000" y="762000"/>
            <a:ext cx="381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E509-9E44-40D6-806C-F72265482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65262"/>
      </p:ext>
    </p:extLst>
  </p:cSld>
  <p:clrMapOvr>
    <a:masterClrMapping/>
  </p:clrMapOvr>
  <p:transition spd="slow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7772400" cy="278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3695700"/>
            <a:ext cx="7772400" cy="278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D54B7-D0C2-4665-9A58-F64A00841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61272"/>
      </p:ext>
    </p:extLst>
  </p:cSld>
  <p:clrMapOvr>
    <a:masterClrMapping/>
  </p:clrMapOvr>
  <p:transition spd="slow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F7975E-B8CB-4FDA-82AE-30062C3F38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100D35-BF61-476F-BA87-E5F85908F2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BF1151-7686-483B-8ACA-ACFCE40A53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0F823-7D01-437D-8F03-CBF91363E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26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2B28-00CF-4C8D-B89D-831028B58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014E6-1222-4080-92EC-7D3DFA653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1E98-4895-45F0-89D0-DD08DFD22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7D0EF-4E92-469A-86FC-1B6BBE48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42DE3-0688-40D5-9C32-27B9851B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152AD-C3C7-439E-A85C-C90BBE1F8A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57639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74F6-8F83-4143-A618-93D8AC10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7F3ED-E405-47CA-9323-08DF62BD8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13EDD-D1E4-4568-971E-1CBFB625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58126-9DC4-4F88-AD09-C7258F02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F8F0E-1171-4646-8D76-C9C8849E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A57E0-4B21-4D93-AA80-A38940DACF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18272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EF50A-96AD-4E0C-9784-B12A558E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A299C-E6F0-44AE-8A40-8B2E77211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7B642-5B38-4D60-8A9A-0D644AD30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ECBD6-4A44-407D-9B8C-E565CE23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2E306-FB00-4D9C-95A9-4485CCB9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2F002-A415-4E81-B77F-8BAD404F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9BC1A-C559-4F01-A5DB-E92EAC6203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82236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361B-1FB8-43F9-A119-1F03965F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1DC9D-2354-4CEA-90C9-1D89D1790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C5747-27A4-4780-9FC1-C0E03017D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D0FC54-EE00-49D8-92F1-70B01EC31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918EA-0F7E-48AD-8814-96E4083A8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BB0BDE-96F1-442C-B471-4BC53B29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A208F5-072D-4A0D-A4B4-A3E12C46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E620B-6582-45CE-83D4-F105D09C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D8318-1364-4F1D-99FE-EB0C716633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21035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F920-41A0-4EE8-90D5-535A83A6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871CF0-C9D9-4031-AF5C-09CC0B7C7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02C09-C529-4E42-AD65-F94053D29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1A717-9956-4BEE-9260-071C710F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4D156-CC62-4B96-A19F-00CBB949E0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80151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B7D75-2C33-4CD0-89DF-BC337179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197CE-2693-44B8-A03F-E5C9A00A6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0CD80-A25B-4A72-95BD-EE2F0829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E1DE8-EB7C-4FB9-9E24-A00A4E909E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36901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153D-9347-483F-80E3-A4F2D03A7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53C5-CAC8-4275-9665-32F1536DC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E8C21-FCD7-4026-B170-190BC5439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EA958-8D50-47B2-AB75-6E3781D4D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45CAD-171E-424C-B82C-C4AB1C108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4C8F1-C89B-4B80-85D2-1F67D79D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65199-1F49-43C4-901D-51E1E557A7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02247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130A8-9FB6-4231-8B43-46073821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DD855-3797-4703-B1D8-72EDF63C6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27481-86EC-4C7C-8AF9-A1E46792E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A2C25-88F5-4D9D-9AC7-FE579E635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5DED9-2E72-4F33-83B1-D9F37B66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57B1B-85EE-4E1F-8694-AFE8D0F8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131C4-F343-436F-8F1F-8E9A009F75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7602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2607D4-1AD7-4ADA-99E3-54E21370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60723-9BEC-4CE0-9E0D-1F6329505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04C75-A46A-468D-AA74-22850B91E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98F0-2105-4A64-A8D2-8323B138A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6AEB3-E8B6-42D8-97E2-F689EFC7E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634233-D744-4B5C-9990-8AA3906919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2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  <p:sldLayoutId id="2147484187" r:id="rId14"/>
    <p:sldLayoutId id="2147484188" r:id="rId15"/>
  </p:sldLayoutIdLst>
  <p:transition spd="slow">
    <p:blinds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DCF9426-F24A-43AF-81DC-F773A9EED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7CD47E5-D895-4B33-B163-97C347FCB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B919933-CC19-4B7F-B339-20F3EAFE2A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7BCE19-7A0F-420F-B13E-FC72172080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F77F471-FC6B-4CC2-8A88-FF41DE0AD7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/>
            </a:lvl1pPr>
          </a:lstStyle>
          <a:p>
            <a:pPr>
              <a:defRPr/>
            </a:pPr>
            <a:fld id="{2EB58547-BF53-4FA3-8384-4A7DE2541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447800"/>
          </a:xfrm>
        </p:spPr>
        <p:txBody>
          <a:bodyPr/>
          <a:lstStyle/>
          <a:p>
            <a:r>
              <a:rPr lang="en-US" altLang="en-US">
                <a:latin typeface="Berlin Sans FB Demi" pitchFamily="34" charset="0"/>
              </a:rPr>
              <a:t>Identify all the forms of energy you see in the picture below.</a:t>
            </a:r>
          </a:p>
        </p:txBody>
      </p:sp>
      <p:pic>
        <p:nvPicPr>
          <p:cNvPr id="9219" name="Picture 17" descr="P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0" y="1714500"/>
            <a:ext cx="9385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257800" cy="14478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Mechanical Energy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76200" y="2057400"/>
            <a:ext cx="8991600" cy="46672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The mechanical energy of an </a:t>
            </a:r>
            <a:br>
              <a:rPr lang="en-US" altLang="en-US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object stays the same, but the </a:t>
            </a:r>
            <a:br>
              <a:rPr lang="en-US" altLang="en-US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potential and kinetic energy of </a:t>
            </a:r>
            <a:br>
              <a:rPr lang="en-US" altLang="en-US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an object can increase or decrease.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juggling. The kinetic energy decreases until all of the ball’s kinetic energy turns into potential energy, and it stops moving upward.</a:t>
            </a:r>
          </a:p>
          <a:p>
            <a:pPr eaLnBrk="1" hangingPunct="1">
              <a:lnSpc>
                <a:spcPct val="90000"/>
              </a:lnSpc>
            </a:pPr>
            <a:endParaRPr lang="en-US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As the ball falls back down again, its potential energy starts changing back into kinetic energy.</a:t>
            </a:r>
          </a:p>
        </p:txBody>
      </p:sp>
      <p:pic>
        <p:nvPicPr>
          <p:cNvPr id="15364" name="Picture 10" descr="3ball shower m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76200"/>
            <a:ext cx="23622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52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52400"/>
            <a:ext cx="8629650" cy="11430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Sound Energy a form of Mechanical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85750" y="1524000"/>
            <a:ext cx="8629650" cy="2057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energy is caused by an object’s vibrations</a:t>
            </a:r>
          </a:p>
          <a:p>
            <a:pPr eaLnBrk="1" hangingPunct="1"/>
            <a:endParaRPr lang="en-US" alt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vibrating object transmits energy through the air around it in waves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(longitudinal waves)</a:t>
            </a:r>
          </a:p>
        </p:txBody>
      </p:sp>
      <p:pic>
        <p:nvPicPr>
          <p:cNvPr id="21508" name="Picture 4" descr="http://ykonline.yksd.com/distanceedcourses/Courses09/PhysicalScience/Lessons/FourthQuarter/Chapter10/Lesson2/01SoundEnerg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62400"/>
            <a:ext cx="34544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3429000"/>
            <a:ext cx="4505325" cy="300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en-US" altLang="en-US" sz="4400" b="1" dirty="0">
                <a:latin typeface="Berlin Sans FB Demi" pitchFamily="34" charset="0"/>
              </a:rPr>
              <a:t>Examples of Mechanical Energy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0663" y="1219200"/>
            <a:ext cx="8769350" cy="5410200"/>
            <a:chOff x="220211" y="1219200"/>
            <a:chExt cx="8769802" cy="5410200"/>
          </a:xfrm>
        </p:grpSpPr>
        <p:pic>
          <p:nvPicPr>
            <p:cNvPr id="19460" name="Picture 12" descr="Mechenergy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211" y="1219200"/>
              <a:ext cx="4114800" cy="2667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461" name="Picture 13" descr="Mechenergy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44" y="3937233"/>
              <a:ext cx="4073611" cy="269216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462" name="Picture 14" descr="Mechenergy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219200"/>
              <a:ext cx="4646613" cy="541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295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5400" b="1" dirty="0">
                <a:latin typeface="Berlin Sans FB Demi" pitchFamily="34" charset="0"/>
              </a:rPr>
              <a:t>Electromagnetic (Light/Radiant) Energy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81000" y="1600200"/>
            <a:ext cx="8610600" cy="51054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400" dirty="0">
                <a:latin typeface="Berlin Sans FB Demi" pitchFamily="34" charset="0"/>
              </a:rPr>
              <a:t>Energy created by vibrating particles that create waves that travel through space and time. [These waves </a:t>
            </a:r>
            <a:r>
              <a:rPr lang="en-US" sz="3400" dirty="0">
                <a:solidFill>
                  <a:srgbClr val="000000"/>
                </a:solidFill>
                <a:latin typeface="Berlin Sans FB Demi" pitchFamily="34" charset="0"/>
              </a:rPr>
              <a:t>are called electromagnetic waves.]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400" dirty="0">
                <a:solidFill>
                  <a:srgbClr val="FF0000"/>
                </a:solidFill>
                <a:latin typeface="Berlin Sans FB Demi" pitchFamily="34" charset="0"/>
              </a:rPr>
              <a:t>Electromagnetic energy can be absorbed, transmitted, or reflected</a:t>
            </a:r>
            <a:r>
              <a:rPr lang="en-US" sz="3400" dirty="0">
                <a:solidFill>
                  <a:srgbClr val="000000"/>
                </a:solidFill>
                <a:latin typeface="Berlin Sans FB Demi" pitchFamily="34" charset="0"/>
              </a:rPr>
              <a:t>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400" dirty="0">
                <a:solidFill>
                  <a:srgbClr val="000000"/>
                </a:solidFill>
                <a:latin typeface="Berlin Sans FB Demi" pitchFamily="34" charset="0"/>
              </a:rPr>
              <a:t>Includes energy from gamma rays, x-rays, ultraviolet rays, visible light, infrared rays, microwave and radio bands. (Electromagnetic spectrum)</a:t>
            </a:r>
          </a:p>
          <a:p>
            <a:pPr marL="0" indent="0" eaLnBrk="1" hangingPunct="1">
              <a:buFontTx/>
              <a:buChar char="o"/>
              <a:defRPr/>
            </a:pPr>
            <a:endParaRPr lang="en-US" sz="3400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7620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Examples of Electromagnetic Energy</a:t>
            </a:r>
          </a:p>
        </p:txBody>
      </p:sp>
      <p:pic>
        <p:nvPicPr>
          <p:cNvPr id="21507" name="Picture 2" descr="http://www.energyeducation.tx.gov/environment/section_3/topics/predicting_change/img/albed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1295400"/>
            <a:ext cx="2743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95800"/>
            <a:ext cx="89344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52400"/>
            <a:ext cx="8486775" cy="9144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sz="6000" b="1" dirty="0">
                <a:latin typeface="Berlin Sans FB Demi" pitchFamily="34" charset="0"/>
              </a:rPr>
              <a:t>Electrical Energy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52400" y="1295400"/>
            <a:ext cx="4800600" cy="54864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Energy that is associated with electric charges.</a:t>
            </a:r>
          </a:p>
          <a:p>
            <a:pPr eaLnBrk="1" hangingPunct="1"/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that is carried by an electrical current 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(the movement of electrons, the negatively charged particles of atoms.)</a:t>
            </a:r>
          </a:p>
          <a:p>
            <a:pPr eaLnBrk="1" hangingPunct="1"/>
            <a:endParaRPr lang="en-US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electrical energy used in your home 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can be thought of as potential energy that is used when you plug in an electrical appliance and use it.</a:t>
            </a:r>
          </a:p>
        </p:txBody>
      </p:sp>
      <p:pic>
        <p:nvPicPr>
          <p:cNvPr id="119815" name="Picture 7" descr="Electri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1676400"/>
            <a:ext cx="3706812" cy="4062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9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9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9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762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5400" b="1">
                <a:latin typeface="Berlin Sans FB Demi" pitchFamily="34" charset="0"/>
              </a:rPr>
              <a:t>Chemical Energy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76200" y="1371600"/>
            <a:ext cx="55626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Energy stored in chemical bonds</a:t>
            </a:r>
          </a:p>
          <a:p>
            <a:pPr eaLnBrk="1" hangingPunct="1">
              <a:lnSpc>
                <a:spcPct val="80000"/>
              </a:lnSpc>
            </a:pPr>
            <a:endParaRPr lang="en-US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When chemical bonds are broken, new chemicals are formed and some of it is released energy</a:t>
            </a:r>
          </a:p>
          <a:p>
            <a:pPr eaLnBrk="1" hangingPunct="1">
              <a:lnSpc>
                <a:spcPct val="80000"/>
              </a:lnSpc>
            </a:pPr>
            <a:endParaRPr lang="en-US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Examples: 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Food, Battery, Burning candle or Wood, Fireworks, Fossil Fuels, Gasoline</a:t>
            </a:r>
          </a:p>
        </p:txBody>
      </p:sp>
      <p:pic>
        <p:nvPicPr>
          <p:cNvPr id="120838" name="Picture 6" descr="chemic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3200400" cy="261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8651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Berlin Sans FB Demi" pitchFamily="34" charset="0"/>
              </a:rPr>
              <a:t>Examples of Chemical Energy</a:t>
            </a:r>
          </a:p>
        </p:txBody>
      </p:sp>
      <p:pic>
        <p:nvPicPr>
          <p:cNvPr id="159751" name="Picture 7" descr="co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95400"/>
            <a:ext cx="3581400" cy="2465388"/>
          </a:xfr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759" name="Picture 15" descr="chemical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886200"/>
            <a:ext cx="1517650" cy="2781300"/>
          </a:xfr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757" name="Picture 13" descr="Chemical4"/>
          <p:cNvPicPr>
            <a:picLocks noGrp="1" noChangeAspect="1" noChangeArrowheads="1"/>
          </p:cNvPicPr>
          <p:nvPr>
            <p:ph sz="half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295400"/>
            <a:ext cx="4533900" cy="5410200"/>
          </a:xfr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399"/>
            <a:ext cx="8458200" cy="728663"/>
          </a:xfrm>
          <a:solidFill>
            <a:srgbClr val="FF33CC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Nuclear Energy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28600" y="1066801"/>
            <a:ext cx="4591050" cy="5638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energy stored in atomic nuclei</a:t>
            </a:r>
          </a:p>
          <a:p>
            <a:pPr eaLnBrk="1" hangingPunct="1">
              <a:lnSpc>
                <a:spcPct val="80000"/>
              </a:lnSpc>
            </a:pPr>
            <a:endParaRPr lang="en-US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Energy released from splitting atoms (fission) or process of making a single   heavy nucleus from     2 lighter ones     (Fusion)</a:t>
            </a:r>
          </a:p>
          <a:p>
            <a:pPr eaLnBrk="1" hangingPunct="1">
              <a:lnSpc>
                <a:spcPct val="80000"/>
              </a:lnSpc>
            </a:pPr>
            <a:endParaRPr lang="en-US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Examples: 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fusion and nuclear fission.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0" y="3467100"/>
            <a:ext cx="4324350" cy="3390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590" y="900112"/>
            <a:ext cx="3957210" cy="26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6520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81000"/>
            <a:ext cx="5257800" cy="6096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dirty="0">
                <a:latin typeface="Berlin Sans FB Demi" pitchFamily="34" charset="0"/>
              </a:rPr>
              <a:t>What type of energy cooks food in a microwave oven?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800" dirty="0">
                <a:solidFill>
                  <a:srgbClr val="660066"/>
                </a:solidFill>
                <a:latin typeface="Berlin Sans FB Demi" pitchFamily="34" charset="0"/>
              </a:rPr>
              <a:t>ELECTROMAGNETIC ENERGY</a:t>
            </a:r>
          </a:p>
          <a:p>
            <a:pPr marL="0" indent="0" algn="ctr" eaLnBrk="1" hangingPunct="1">
              <a:buFontTx/>
              <a:buNone/>
            </a:pPr>
            <a:endParaRPr lang="en-US" altLang="en-US" sz="5400" dirty="0">
              <a:solidFill>
                <a:srgbClr val="660066"/>
              </a:solidFill>
              <a:latin typeface="Berlin Sans FB Demi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3600" dirty="0">
                <a:latin typeface="Berlin Sans FB Demi" pitchFamily="34" charset="0"/>
              </a:rPr>
              <a:t>What type of energy is the spinning plate inside of a microwave oven?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3600" dirty="0">
                <a:solidFill>
                  <a:srgbClr val="660066"/>
                </a:solidFill>
                <a:latin typeface="Berlin Sans FB Demi" pitchFamily="34" charset="0"/>
              </a:rPr>
              <a:t>MECHANICAL ENERGY</a:t>
            </a:r>
          </a:p>
        </p:txBody>
      </p:sp>
      <p:pic>
        <p:nvPicPr>
          <p:cNvPr id="132104" name="Picture 8" descr="Emagenergy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609600"/>
            <a:ext cx="3505200" cy="2317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105" name="Picture 9" descr="Emagenergy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3614738"/>
            <a:ext cx="2971800" cy="2811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316AA83E-CBBF-4644-AADE-7834A6F93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z="4500" b="1" dirty="0">
                <a:latin typeface="Comic Sans MS" panose="030F0702030302020204" pitchFamily="66" charset="0"/>
              </a:rPr>
              <a:t>Learning Objectives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3D2FD20A-EA03-45AA-B232-59F24F755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700" dirty="0">
                <a:latin typeface="Comic Sans MS" panose="030F0702030302020204" pitchFamily="66" charset="0"/>
              </a:rPr>
              <a:t>I can describe the 6 forms of energy.</a:t>
            </a:r>
          </a:p>
          <a:p>
            <a:pPr eaLnBrk="1" hangingPunct="1"/>
            <a:r>
              <a:rPr lang="en-US" altLang="en-US" sz="2700" dirty="0">
                <a:latin typeface="Comic Sans MS" panose="030F0702030302020204" pitchFamily="66" charset="0"/>
              </a:rPr>
              <a:t>I can give example of the 6 forms of energy.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7172" name="Picture 6" descr="MCj02871310000[1]">
            <a:extLst>
              <a:ext uri="{FF2B5EF4-FFF2-40B4-BE49-F238E27FC236}">
                <a16:creationId xmlns:a16="http://schemas.microsoft.com/office/drawing/2014/main" id="{AA8B91E4-3418-4FB9-B37A-FD93D1B59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4555332"/>
            <a:ext cx="1304925" cy="144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3740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2743200" y="762000"/>
            <a:ext cx="6400800" cy="5486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dirty="0">
                <a:latin typeface="Berlin Sans FB Demi" pitchFamily="34" charset="0"/>
              </a:rPr>
              <a:t>Electrical energy is transported to your house through power lines.</a:t>
            </a:r>
          </a:p>
          <a:p>
            <a:pPr marL="0" indent="0" eaLnBrk="1" hangingPunct="1">
              <a:buFontTx/>
              <a:buNone/>
            </a:pPr>
            <a:endParaRPr lang="en-US" altLang="en-US" sz="2800" dirty="0">
              <a:latin typeface="Berlin Sans FB Demi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3600" dirty="0">
                <a:latin typeface="Berlin Sans FB Demi" pitchFamily="34" charset="0"/>
              </a:rPr>
              <a:t>When you plug an electric fan to a power outlet, electrical energy is transformed into what type of energy?</a:t>
            </a:r>
          </a:p>
          <a:p>
            <a:pPr marL="0" indent="0" eaLnBrk="1" hangingPunct="1">
              <a:buFontTx/>
              <a:buNone/>
            </a:pPr>
            <a:endParaRPr lang="en-US" altLang="en-US" sz="1200" dirty="0">
              <a:latin typeface="Berlin Sans FB Demi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3600" dirty="0">
                <a:solidFill>
                  <a:srgbClr val="660066"/>
                </a:solidFill>
                <a:latin typeface="Berlin Sans FB Demi" pitchFamily="34" charset="0"/>
              </a:rPr>
              <a:t>MECHANICAL ENERGY</a:t>
            </a:r>
          </a:p>
        </p:txBody>
      </p:sp>
      <p:grpSp>
        <p:nvGrpSpPr>
          <p:cNvPr id="148492" name="Group 12"/>
          <p:cNvGrpSpPr>
            <a:grpSpLocks/>
          </p:cNvGrpSpPr>
          <p:nvPr/>
        </p:nvGrpSpPr>
        <p:grpSpPr bwMode="auto">
          <a:xfrm>
            <a:off x="184150" y="609600"/>
            <a:ext cx="2286000" cy="5638800"/>
            <a:chOff x="144" y="624"/>
            <a:chExt cx="1440" cy="3552"/>
          </a:xfrm>
        </p:grpSpPr>
        <p:pic>
          <p:nvPicPr>
            <p:cNvPr id="27652" name="Picture 8" descr="Electric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24"/>
              <a:ext cx="1426" cy="1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653" name="Picture 9" descr="Electric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00"/>
              <a:ext cx="1440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8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Berlin Sans FB Demi" pitchFamily="34" charset="0"/>
              </a:rPr>
              <a:t>What type of energy is shown below?</a:t>
            </a:r>
          </a:p>
        </p:txBody>
      </p:sp>
      <p:pic>
        <p:nvPicPr>
          <p:cNvPr id="168966" name="Picture 6" descr="chemical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066800"/>
            <a:ext cx="54102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5867400"/>
            <a:ext cx="7772400" cy="762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4000">
                <a:solidFill>
                  <a:srgbClr val="660066"/>
                </a:solidFill>
                <a:latin typeface="Berlin Sans FB Demi" pitchFamily="34" charset="0"/>
              </a:rPr>
              <a:t>Chemical Energy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Berlin Sans FB Demi" pitchFamily="34" charset="0"/>
              </a:rPr>
              <a:t>What types of energy are shown below?</a:t>
            </a:r>
          </a:p>
        </p:txBody>
      </p:sp>
      <p:pic>
        <p:nvPicPr>
          <p:cNvPr id="171014" name="Picture 6" descr="remotecontrol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990600"/>
            <a:ext cx="55626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0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486400"/>
            <a:ext cx="9144000" cy="1371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rgbClr val="660066"/>
                </a:solidFill>
                <a:latin typeface="Berlin Sans FB Demi" pitchFamily="34" charset="0"/>
              </a:rPr>
              <a:t>Chemical, Mechanical and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rgbClr val="660066"/>
                </a:solidFill>
                <a:latin typeface="Berlin Sans FB Demi" pitchFamily="34" charset="0"/>
              </a:rPr>
              <a:t>Radiant Energy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Berlin Sans FB Demi" pitchFamily="34" charset="0"/>
              </a:rPr>
              <a:t>What type of energy is shown below?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5867400"/>
            <a:ext cx="7772400" cy="762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4000">
                <a:solidFill>
                  <a:srgbClr val="660066"/>
                </a:solidFill>
                <a:latin typeface="Berlin Sans FB Demi" pitchFamily="34" charset="0"/>
              </a:rPr>
              <a:t>Thermal Energy</a:t>
            </a:r>
          </a:p>
        </p:txBody>
      </p:sp>
      <p:pic>
        <p:nvPicPr>
          <p:cNvPr id="28676" name="Picture 6" descr="http://fc00.deviantart.net/fs17/f/2007/211/c/b/Red_Hot_Coiled_Stove_Burner_2_by_FantasySt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96963"/>
            <a:ext cx="4419600" cy="441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utoUpdateAnimBg="0"/>
      <p:bldP spid="17203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-635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Berlin Sans FB Demi" pitchFamily="34" charset="0"/>
              </a:rPr>
              <a:t>What type of energy is shown below?</a:t>
            </a:r>
          </a:p>
        </p:txBody>
      </p:sp>
      <p:pic>
        <p:nvPicPr>
          <p:cNvPr id="173062" name="Picture 6" descr="toma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371600"/>
            <a:ext cx="4953000" cy="4260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30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867400"/>
            <a:ext cx="7772400" cy="762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4000">
                <a:solidFill>
                  <a:srgbClr val="660066"/>
                </a:solidFill>
                <a:latin typeface="Berlin Sans FB Demi" pitchFamily="34" charset="0"/>
              </a:rPr>
              <a:t>Chemical Energy  (yummy)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0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Berlin Sans FB Demi" pitchFamily="34" charset="0"/>
              </a:rPr>
              <a:t>What types of energy are shown below?</a:t>
            </a:r>
          </a:p>
        </p:txBody>
      </p:sp>
      <p:pic>
        <p:nvPicPr>
          <p:cNvPr id="166919" name="Picture 7" descr="thermal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95400"/>
            <a:ext cx="7772400" cy="3990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69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334000"/>
            <a:ext cx="9144000" cy="12954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>
                <a:solidFill>
                  <a:srgbClr val="660066"/>
                </a:solidFill>
                <a:latin typeface="Berlin Sans FB Demi" pitchFamily="34" charset="0"/>
              </a:rPr>
              <a:t>Mechanical and Thermal Energy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>
                <a:solidFill>
                  <a:srgbClr val="660066"/>
                </a:solidFill>
                <a:latin typeface="Berlin Sans FB Demi" pitchFamily="34" charset="0"/>
              </a:rPr>
              <a:t>(Friction causes thermal energy)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6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6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22263" y="228600"/>
            <a:ext cx="8628062" cy="2209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4200" dirty="0">
                <a:latin typeface="Berlin Sans FB Demi" pitchFamily="34" charset="0"/>
                <a:cs typeface="Andalus" pitchFamily="18" charset="-78"/>
              </a:rPr>
              <a:t>In our previous lesson, we learned that there are two types of energy: Potential Energy &amp; Kinetic Energy</a:t>
            </a:r>
          </a:p>
        </p:txBody>
      </p:sp>
      <p:sp>
        <p:nvSpPr>
          <p:cNvPr id="12291" name="Title 1"/>
          <p:cNvSpPr txBox="1">
            <a:spLocks/>
          </p:cNvSpPr>
          <p:nvPr/>
        </p:nvSpPr>
        <p:spPr bwMode="auto">
          <a:xfrm>
            <a:off x="322263" y="2743200"/>
            <a:ext cx="85502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200" dirty="0">
                <a:solidFill>
                  <a:schemeClr val="tx2"/>
                </a:solidFill>
                <a:latin typeface="Berlin Sans FB Demi" pitchFamily="34" charset="0"/>
                <a:cs typeface="Andalus" pitchFamily="18" charset="-78"/>
              </a:rPr>
              <a:t>There are also many forms of energy. This lesson will provide an overview of some forms of energy. 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380999"/>
            <a:ext cx="8001000" cy="83820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Forms of Energy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495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Thermal energy (Heat)</a:t>
            </a:r>
          </a:p>
          <a:p>
            <a:pPr eaLnBrk="1" hangingPunct="1"/>
            <a:r>
              <a:rPr lang="en-US" alt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energy 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(includes sound energy)</a:t>
            </a:r>
          </a:p>
          <a:p>
            <a:pPr eaLnBrk="1" hangingPunct="1"/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Electromagnetic (light/radiant) energy</a:t>
            </a:r>
          </a:p>
          <a:p>
            <a:pPr eaLnBrk="1" hangingPunct="1"/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Electrical energy</a:t>
            </a:r>
          </a:p>
          <a:p>
            <a:pPr eaLnBrk="1" hangingPunct="1"/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Chemical energy</a:t>
            </a:r>
          </a:p>
          <a:p>
            <a:pPr eaLnBrk="1" hangingPunct="1"/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Nuclear energy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28600"/>
            <a:ext cx="7848601" cy="10668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Use Your Graphic Organizer to Record Important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7" y="1600200"/>
            <a:ext cx="9144000" cy="50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7323"/>
      </p:ext>
    </p:extLst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762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6000" dirty="0">
                <a:latin typeface="Berlin Sans FB Demi" pitchFamily="34" charset="0"/>
                <a:cs typeface="Andalus" pitchFamily="18" charset="-78"/>
              </a:rPr>
              <a:t>Thermal Energy (Heat)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867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The total potential and kinetic energy related to all the motion of the particles in an object.</a:t>
            </a:r>
          </a:p>
          <a:p>
            <a:pPr eaLnBrk="1" hangingPunct="1"/>
            <a:endParaRPr lang="en-US" alt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that is created in the movement of particles (atoms) that produces heat.</a:t>
            </a:r>
          </a:p>
          <a:p>
            <a:pPr eaLnBrk="1" hangingPunct="1"/>
            <a:endParaRPr lang="en-US" altLang="en-US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Thermal (Heat) </a:t>
            </a:r>
            <a:r>
              <a:rPr lang="en-US" alt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increases as temperature increases</a:t>
            </a:r>
          </a:p>
          <a:p>
            <a:pPr eaLnBrk="1" hangingPunct="1"/>
            <a:endParaRPr lang="en-US" altLang="en-US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faster the particles (atoms) move, the greater the kinetic energy and the greater the object’s thermal energy. 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The opposite is also true.</a:t>
            </a:r>
          </a:p>
          <a:p>
            <a:pPr eaLnBrk="1" hangingPunct="1"/>
            <a:endParaRPr lang="en-US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Thermal energy also depends on the number of particles. If there are more particles, there is more thermal energy.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" y="152400"/>
            <a:ext cx="7893050" cy="838200"/>
          </a:xfrm>
          <a:solidFill>
            <a:srgbClr val="FF0000"/>
          </a:solidFill>
        </p:spPr>
        <p:txBody>
          <a:bodyPr/>
          <a:lstStyle/>
          <a:p>
            <a:pPr algn="ctr" eaLnBrk="1" hangingPunct="1"/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Thermal (Heat) Energy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76200" y="1131888"/>
            <a:ext cx="5562600" cy="29067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400" dirty="0">
                <a:solidFill>
                  <a:srgbClr val="660066"/>
                </a:solidFill>
                <a:latin typeface="Berlin Sans FB Demi" pitchFamily="34" charset="0"/>
              </a:rPr>
              <a:t>A hot object is one whose atoms and molecules are excited and show rapid movement. </a:t>
            </a:r>
            <a:br>
              <a:rPr lang="en-US" altLang="en-US" sz="3400" dirty="0">
                <a:solidFill>
                  <a:srgbClr val="660066"/>
                </a:solidFill>
                <a:latin typeface="Berlin Sans FB Demi" pitchFamily="34" charset="0"/>
              </a:rPr>
            </a:br>
            <a:r>
              <a:rPr lang="en-US" altLang="en-US" sz="3400" dirty="0">
                <a:solidFill>
                  <a:srgbClr val="660066"/>
                </a:solidFill>
                <a:latin typeface="Berlin Sans FB Demi" pitchFamily="34" charset="0"/>
              </a:rPr>
              <a:t>(More heat energy)</a:t>
            </a:r>
          </a:p>
        </p:txBody>
      </p:sp>
      <p:pic>
        <p:nvPicPr>
          <p:cNvPr id="118790" name="Picture 6" descr="Thermal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63637"/>
            <a:ext cx="30480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7" descr="Thermal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3702050"/>
            <a:ext cx="29718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419600"/>
            <a:ext cx="4953000" cy="2185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kern="0" dirty="0">
                <a:solidFill>
                  <a:srgbClr val="660066"/>
                </a:solidFill>
                <a:latin typeface="Berlin Sans FB Demi" pitchFamily="34" charset="0"/>
              </a:rPr>
              <a:t>A cooler object's molecules and atoms will show less movement. (Less heat energy) </a:t>
            </a:r>
            <a:endParaRPr lang="en-US" sz="34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nimBg="1"/>
      <p:bldP spid="118788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>
                <a:latin typeface="Berlin Sans FB Demi" pitchFamily="34" charset="0"/>
              </a:rPr>
              <a:t>Which has more thermal energy? Why?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838200" y="2286000"/>
            <a:ext cx="3429000" cy="3798888"/>
            <a:chOff x="838200" y="2286000"/>
            <a:chExt cx="3429000" cy="3798689"/>
          </a:xfrm>
        </p:grpSpPr>
        <p:pic>
          <p:nvPicPr>
            <p:cNvPr id="16391" name="Picture 2" descr="C:\Users\ARRINGTONCB\AppData\Local\Microsoft\Windows\Temporary Internet Files\Content.IE5\7UR01MAO\MC900012942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727" y="2286000"/>
              <a:ext cx="3048000" cy="3155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Box 2"/>
            <p:cNvSpPr txBox="1">
              <a:spLocks noChangeArrowheads="1"/>
            </p:cNvSpPr>
            <p:nvPr/>
          </p:nvSpPr>
          <p:spPr bwMode="auto">
            <a:xfrm>
              <a:off x="838200" y="5438358"/>
              <a:ext cx="3429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3600">
                  <a:latin typeface="Berlin Sans FB Demi" pitchFamily="34" charset="0"/>
                </a:rPr>
                <a:t>Hot Chocolate</a:t>
              </a:r>
            </a:p>
          </p:txBody>
        </p:sp>
      </p:grp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5194300" y="2328863"/>
            <a:ext cx="3429000" cy="4144962"/>
            <a:chOff x="5194533" y="2329090"/>
            <a:chExt cx="3429000" cy="4144094"/>
          </a:xfrm>
        </p:grpSpPr>
        <p:pic>
          <p:nvPicPr>
            <p:cNvPr id="16389" name="Picture 4" descr="http://cnx.org/resources/5bc191b37646daa58e81282d4b7335ca/Figure_12_02_03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329090"/>
              <a:ext cx="3048000" cy="355912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0" name="TextBox 5"/>
            <p:cNvSpPr txBox="1">
              <a:spLocks noChangeArrowheads="1"/>
            </p:cNvSpPr>
            <p:nvPr/>
          </p:nvSpPr>
          <p:spPr bwMode="auto">
            <a:xfrm>
              <a:off x="5194533" y="5826853"/>
              <a:ext cx="3429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3600">
                  <a:latin typeface="Berlin Sans FB Demi" pitchFamily="34" charset="0"/>
                </a:rPr>
                <a:t>Ice Water</a:t>
              </a:r>
            </a:p>
          </p:txBody>
        </p:sp>
      </p:grpSp>
    </p:spTree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477000" cy="6858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6000" b="1" dirty="0">
                <a:latin typeface="Berlin Sans FB Demi" pitchFamily="34" charset="0"/>
              </a:rPr>
              <a:t>Mechanical Energy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131887"/>
            <a:ext cx="8534400" cy="549751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Energy of motion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total energy of motion and </a:t>
            </a:r>
            <a:b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position of an object </a:t>
            </a:r>
            <a:b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(potential energy + kinetic energy)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Law of Conservation of Energy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 + PE (beginning) = KE + PE (end)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Mechanical energy can be all  </a:t>
            </a:r>
            <a:b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potential energy, all kinetic </a:t>
            </a:r>
            <a:b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energy, or some of each.</a:t>
            </a:r>
          </a:p>
        </p:txBody>
      </p:sp>
      <p:pic>
        <p:nvPicPr>
          <p:cNvPr id="14340" name="Picture 12" descr="Girl_skates_3.gif - (5K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3513"/>
            <a:ext cx="1524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52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4346</TotalTime>
  <Words>677</Words>
  <Application>Microsoft Office PowerPoint</Application>
  <PresentationFormat>On-screen Show (4:3)</PresentationFormat>
  <Paragraphs>117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Berlin Sans FB Demi</vt:lpstr>
      <vt:lpstr>Calibri</vt:lpstr>
      <vt:lpstr>Calibri Light</vt:lpstr>
      <vt:lpstr>Comic Sans MS</vt:lpstr>
      <vt:lpstr>Office Theme</vt:lpstr>
      <vt:lpstr>Default Design</vt:lpstr>
      <vt:lpstr>Identify all the forms of energy you see in the picture below.</vt:lpstr>
      <vt:lpstr>Learning Objectives</vt:lpstr>
      <vt:lpstr>In our previous lesson, we learned that there are two types of energy: Potential Energy &amp; Kinetic Energy</vt:lpstr>
      <vt:lpstr>Forms of Energy</vt:lpstr>
      <vt:lpstr>Use Your Graphic Organizer to Record Important Information</vt:lpstr>
      <vt:lpstr>Thermal Energy (Heat)</vt:lpstr>
      <vt:lpstr>Thermal (Heat) Energy</vt:lpstr>
      <vt:lpstr>Which has more thermal energy? Why?</vt:lpstr>
      <vt:lpstr>Mechanical Energy</vt:lpstr>
      <vt:lpstr>Mechanical Energy</vt:lpstr>
      <vt:lpstr>Sound Energy a form of Mechanical</vt:lpstr>
      <vt:lpstr>Examples of Mechanical Energy</vt:lpstr>
      <vt:lpstr>Electromagnetic (Light/Radiant) Energy</vt:lpstr>
      <vt:lpstr>Examples of Electromagnetic Energy</vt:lpstr>
      <vt:lpstr>Electrical Energy</vt:lpstr>
      <vt:lpstr>Chemical Energy</vt:lpstr>
      <vt:lpstr>Examples of Chemical Energy</vt:lpstr>
      <vt:lpstr>Nuclear Energy</vt:lpstr>
      <vt:lpstr>PowerPoint Presentation</vt:lpstr>
      <vt:lpstr>PowerPoint Presentation</vt:lpstr>
      <vt:lpstr>What type of energy is shown below?</vt:lpstr>
      <vt:lpstr>What types of energy are shown below?</vt:lpstr>
      <vt:lpstr>What type of energy is shown below?</vt:lpstr>
      <vt:lpstr>What type of energy is shown below?</vt:lpstr>
      <vt:lpstr>What types of energy are shown below?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ENERGY</dc:title>
  <dc:creator>TINA SHUTTY</dc:creator>
  <cp:lastModifiedBy>Berger, Jerry</cp:lastModifiedBy>
  <cp:revision>175</cp:revision>
  <cp:lastPrinted>1601-01-01T00:00:00Z</cp:lastPrinted>
  <dcterms:created xsi:type="dcterms:W3CDTF">2006-10-29T22:39:07Z</dcterms:created>
  <dcterms:modified xsi:type="dcterms:W3CDTF">2019-09-27T13:41:03Z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TC010900251033</vt:lpwstr>
  </property>
</Properties>
</file>